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65" r:id="rId4"/>
    <p:sldMasterId id="2147483667" r:id="rId5"/>
  </p:sldMasterIdLst>
  <p:handoutMasterIdLst>
    <p:handoutMasterId r:id="rId15"/>
  </p:handoutMasterIdLst>
  <p:sldIdLst>
    <p:sldId id="294" r:id="rId6"/>
    <p:sldId id="293" r:id="rId7"/>
    <p:sldId id="304" r:id="rId8"/>
    <p:sldId id="312" r:id="rId9"/>
    <p:sldId id="308" r:id="rId10"/>
    <p:sldId id="305" r:id="rId11"/>
    <p:sldId id="310" r:id="rId12"/>
    <p:sldId id="311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1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7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3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4B97A9-5EC9-380F-42B9-B6F988E7738D}" name="FARIA, STEFANIA  - Catalao 2, GO" initials="FSC2G" userId="S::stefania.faria@mosaicco.com::cb73c381-f937-43fa-81ea-a69c2cbe37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48F"/>
    <a:srgbClr val="E77C1D"/>
    <a:srgbClr val="6D8D23"/>
    <a:srgbClr val="005953"/>
    <a:srgbClr val="005695"/>
    <a:srgbClr val="BA5915"/>
    <a:srgbClr val="C7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19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3630-2C66-47E5-9861-33E1F11F343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74C0-690B-4416-9F41-E0EEFF99E1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4474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6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11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88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2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30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00569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005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0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1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4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6D8D2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6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E77C1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16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BA59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38201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4"/>
          </p:nvPr>
        </p:nvSpPr>
        <p:spPr>
          <a:xfrm>
            <a:off x="6141720" y="1252728"/>
            <a:ext cx="521208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881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26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0546773" y="6016336"/>
            <a:ext cx="1645227" cy="841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50" y="1964079"/>
            <a:ext cx="6436301" cy="29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2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8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5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3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00595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0059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6D8D2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6D8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07" y="5997169"/>
            <a:ext cx="1517195" cy="837081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5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8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E77C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E77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3667539" cy="5669280"/>
          </a:xfrm>
        </p:spPr>
        <p:txBody>
          <a:bodyPr/>
          <a:lstStyle>
            <a:lvl1pPr>
              <a:defRPr b="1" i="0">
                <a:solidFill>
                  <a:srgbClr val="BA591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63441" y="365128"/>
            <a:ext cx="6727209" cy="5669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0" y="368490"/>
            <a:ext cx="0" cy="5445456"/>
          </a:xfrm>
          <a:prstGeom prst="line">
            <a:avLst/>
          </a:prstGeom>
          <a:ln>
            <a:solidFill>
              <a:srgbClr val="BA59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593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86000" y="6356352"/>
            <a:ext cx="1550720" cy="365125"/>
          </a:xfrm>
        </p:spPr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8650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931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1137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659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0" y="0"/>
            <a:ext cx="4699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2" y="228600"/>
            <a:ext cx="6545239" cy="6276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2" y="1252728"/>
            <a:ext cx="6545239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3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71"/>
            <a:ext cx="5166625" cy="5752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748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4474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04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69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69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5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870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3149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989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539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376" y="1105469"/>
            <a:ext cx="5166624" cy="57525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7878" cy="627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838200" y="1252728"/>
            <a:ext cx="7527878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95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68831" y="1071647"/>
            <a:ext cx="10332720" cy="0"/>
          </a:xfrm>
          <a:prstGeom prst="line">
            <a:avLst/>
          </a:prstGeom>
          <a:ln w="73025" cap="rnd">
            <a:solidFill>
              <a:srgbClr val="00595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667539" cy="5669280"/>
          </a:xfrm>
          <a:prstGeom prst="rect">
            <a:avLst/>
          </a:prstGeom>
        </p:spPr>
        <p:txBody>
          <a:bodyPr vert="horz" lIns="91417" tIns="45709" rIns="91417" bIns="45709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1" y="365126"/>
            <a:ext cx="6729984" cy="56692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89C2-3614-4E5D-8EB9-59ECBAB66007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7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r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89" r:id="rId19"/>
    <p:sldLayoutId id="2147483790" r:id="rId20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0847" y="6356352"/>
            <a:ext cx="1550718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2" y="6026414"/>
            <a:ext cx="154674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653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0848" y="6356352"/>
            <a:ext cx="1550718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85" r:id="rId21"/>
    <p:sldLayoutId id="2147483786" r:id="rId22"/>
    <p:sldLayoutId id="2147483787" r:id="rId23"/>
    <p:sldLayoutId id="2147483788" r:id="rId24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1" y="228600"/>
            <a:ext cx="10515600" cy="627652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52728"/>
            <a:ext cx="10515600" cy="4754880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4288" y="6356352"/>
            <a:ext cx="155072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7189C2-3614-4E5D-8EB9-59ECBAB66007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6025896"/>
            <a:ext cx="15467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38" r:id="rId13"/>
    <p:sldLayoutId id="2147483739" r:id="rId14"/>
    <p:sldLayoutId id="2147483740" r:id="rId15"/>
    <p:sldLayoutId id="2147483753" r:id="rId16"/>
    <p:sldLayoutId id="2147483754" r:id="rId17"/>
    <p:sldLayoutId id="2147483755" r:id="rId18"/>
  </p:sldLayoutIdLst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86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71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257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343" indent="0" algn="l" defTabSz="914171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saicco.com.br/Oportunidade" TargetMode="Externa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5597"/>
            <a:ext cx="8087435" cy="2101755"/>
          </a:xfrm>
        </p:spPr>
        <p:txBody>
          <a:bodyPr/>
          <a:lstStyle/>
          <a:p>
            <a:pPr algn="just"/>
            <a:r>
              <a:rPr lang="pt-BR" sz="6000" dirty="0"/>
              <a:t>Tem interesse em</a:t>
            </a:r>
            <a:br>
              <a:rPr lang="pt-BR" sz="6000" dirty="0"/>
            </a:br>
            <a:r>
              <a:rPr lang="pt-BR" sz="6000" dirty="0"/>
              <a:t>fazer parte da equipe</a:t>
            </a:r>
            <a:br>
              <a:rPr lang="pt-BR" sz="6000" dirty="0"/>
            </a:br>
            <a:r>
              <a:rPr lang="pt-BR" sz="6000" dirty="0"/>
              <a:t>Mosaic Fertilizantes?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838201" y="3698538"/>
            <a:ext cx="10515600" cy="859809"/>
          </a:xfrm>
        </p:spPr>
        <p:txBody>
          <a:bodyPr>
            <a:normAutofit/>
          </a:bodyPr>
          <a:lstStyle/>
          <a:p>
            <a:r>
              <a:rPr lang="en-US" sz="3000" dirty="0"/>
              <a:t>Norma de </a:t>
            </a:r>
            <a:r>
              <a:rPr lang="pt-BR" sz="3000" dirty="0"/>
              <a:t>Recrutamento</a:t>
            </a:r>
            <a:r>
              <a:rPr lang="en-US" sz="3000" dirty="0"/>
              <a:t> </a:t>
            </a:r>
            <a:r>
              <a:rPr lang="pt-BR" sz="3000" dirty="0"/>
              <a:t>Externo</a:t>
            </a:r>
          </a:p>
        </p:txBody>
      </p:sp>
    </p:spTree>
    <p:extLst>
      <p:ext uri="{BB962C8B-B14F-4D97-AF65-F5344CB8AC3E}">
        <p14:creationId xmlns:p14="http://schemas.microsoft.com/office/powerpoint/2010/main" val="155159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5092" y="1525683"/>
            <a:ext cx="10930722" cy="173613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/>
              <a:t>“Na Mosaic Fertilizantes os profissionais têm uma grande oportunidade nas mãos: fazer história e marcar a trajetória de muitas pessoas!”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938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2" y="515208"/>
            <a:ext cx="6545239" cy="627652"/>
          </a:xfrm>
        </p:spPr>
        <p:txBody>
          <a:bodyPr/>
          <a:lstStyle/>
          <a:p>
            <a:r>
              <a:rPr lang="en-US" sz="4400" dirty="0" err="1">
                <a:solidFill>
                  <a:srgbClr val="005695"/>
                </a:solidFill>
              </a:rPr>
              <a:t>Objetivo</a:t>
            </a:r>
            <a:endParaRPr lang="en-US" sz="4000" dirty="0">
              <a:solidFill>
                <a:srgbClr val="00569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67143" y="1443800"/>
            <a:ext cx="6258634" cy="271876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7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Compartilhar informações referente às práticas de recrutamento e seleção da Mosaic Fertilizantes para profissionais do mercado de trabalho.</a:t>
            </a:r>
          </a:p>
        </p:txBody>
      </p:sp>
    </p:spTree>
    <p:extLst>
      <p:ext uri="{BB962C8B-B14F-4D97-AF65-F5344CB8AC3E}">
        <p14:creationId xmlns:p14="http://schemas.microsoft.com/office/powerpoint/2010/main" val="267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419672"/>
            <a:ext cx="10515600" cy="627652"/>
          </a:xfrm>
        </p:spPr>
        <p:txBody>
          <a:bodyPr/>
          <a:lstStyle/>
          <a:p>
            <a:r>
              <a:rPr lang="pt-BR" dirty="0"/>
              <a:t>Critérios e Requisitos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71996"/>
            <a:ext cx="10515600" cy="4754880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A Mosaic Fertilizantes valoriza a diversidade, a inclusão e o seu desenvolvimento contínuo. Igualdade e oportunidades a todos fazem parte do dia a dia da empresa e os profissionais encontrarão no empreendimento a trilha ideal para desenvolver suas carreiras.</a:t>
            </a:r>
          </a:p>
          <a:p>
            <a:pPr marL="457200" indent="-457200" algn="just">
              <a:lnSpc>
                <a:spcPct val="160000"/>
              </a:lnSpc>
              <a:spcAft>
                <a:spcPts val="9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/>
              <a:t>A Mosaic Fertilizantes se orgulha de ter o respeito como um valor e acredita que a inovação acontece quando se tem um ambiente cercado de diferenças em todos seus aspectos, como idade, gênero, orientação sexual, raça, deficiência ou religião.</a:t>
            </a:r>
          </a:p>
        </p:txBody>
      </p:sp>
    </p:spTree>
    <p:extLst>
      <p:ext uri="{BB962C8B-B14F-4D97-AF65-F5344CB8AC3E}">
        <p14:creationId xmlns:p14="http://schemas.microsoft.com/office/powerpoint/2010/main" val="258144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69544"/>
            <a:ext cx="10515600" cy="627652"/>
          </a:xfrm>
        </p:spPr>
        <p:txBody>
          <a:bodyPr/>
          <a:lstStyle/>
          <a:p>
            <a:r>
              <a:rPr lang="pt-BR" sz="3300" dirty="0"/>
              <a:t>O que preciso para me candidatar a</a:t>
            </a:r>
            <a:br>
              <a:rPr lang="pt-BR" sz="3300" dirty="0"/>
            </a:br>
            <a:r>
              <a:rPr lang="pt-BR" sz="3300" dirty="0"/>
              <a:t>uma vaga na Mosaic Fertilizantes?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346680"/>
            <a:ext cx="10515600" cy="447933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Possuir a documentação exigida por lei para trabalhar no local ao qual a vaga se refere e comprovar quando solicitada;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 Possuir comprovação de estudos e experiências de acordo com a vaga;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Fornecer todos os documentos solicitados no prazo estipulado e estar apto nos exames médicos admissionais necessários para exercício da função, sob o risco de ter sua contratação negada caso não o faça.</a:t>
            </a:r>
          </a:p>
        </p:txBody>
      </p:sp>
    </p:spTree>
    <p:extLst>
      <p:ext uri="{BB962C8B-B14F-4D97-AF65-F5344CB8AC3E}">
        <p14:creationId xmlns:p14="http://schemas.microsoft.com/office/powerpoint/2010/main" val="151160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2" y="842753"/>
            <a:ext cx="6408759" cy="627652"/>
          </a:xfrm>
        </p:spPr>
        <p:txBody>
          <a:bodyPr/>
          <a:lstStyle/>
          <a:p>
            <a:r>
              <a:rPr lang="pt-BR" sz="3400" dirty="0">
                <a:solidFill>
                  <a:srgbClr val="005695"/>
                </a:solidFill>
              </a:rPr>
              <a:t>Onde encontrar a relação de vagas de trabalho disponíveis para a Mosaic Fertilizantes?</a:t>
            </a:r>
            <a:endParaRPr lang="en-US" sz="3400" dirty="0">
              <a:solidFill>
                <a:srgbClr val="005695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838202" y="2088108"/>
            <a:ext cx="6517941" cy="3905854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dirty="0"/>
              <a:t>SINEs - Sistema Nacional de Emprego;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dirty="0" err="1"/>
              <a:t>CATs</a:t>
            </a:r>
            <a:r>
              <a:rPr lang="pt-BR" dirty="0"/>
              <a:t> - Centro de Atendimento ao Trabalhador;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dirty="0"/>
              <a:t>Página de Oportunidade de Carreiras da Mosaic Fertilizantes:</a:t>
            </a:r>
          </a:p>
          <a:p>
            <a:pPr marL="914286" lvl="1" indent="-457200" algn="just">
              <a:lnSpc>
                <a:spcPct val="150000"/>
              </a:lnSpc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BR" sz="2300" dirty="0">
                <a:hlinkClick r:id="rId2"/>
              </a:rPr>
              <a:t>https://mosaicco.com.br/Oportunidade</a:t>
            </a:r>
            <a:endParaRPr lang="pt-BR" sz="2300" dirty="0"/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pt-BR" dirty="0" err="1"/>
              <a:t>LinkedIn</a:t>
            </a:r>
            <a:endParaRPr lang="pt-BR" dirty="0"/>
          </a:p>
          <a:p>
            <a:pPr marL="914286" lvl="1" indent="-457200" algn="just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pt-BR" sz="2300" dirty="0"/>
              <a:t>https://www.linkedin.com/company/mosaicbr/</a:t>
            </a:r>
          </a:p>
          <a:p>
            <a:pPr marL="457200" indent="-457200" algn="just"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5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255896"/>
            <a:ext cx="10515600" cy="627652"/>
          </a:xfrm>
        </p:spPr>
        <p:txBody>
          <a:bodyPr/>
          <a:lstStyle/>
          <a:p>
            <a:r>
              <a:rPr lang="pt-BR" sz="3300" dirty="0"/>
              <a:t>Quais são os meus papéis e as minhas responsabilidades como candidato?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1" y="1252728"/>
            <a:ext cx="10515600" cy="4754880"/>
          </a:xfrm>
        </p:spPr>
        <p:txBody>
          <a:bodyPr>
            <a:noAutofit/>
          </a:bodyPr>
          <a:lstStyle/>
          <a:p>
            <a:pPr marL="457200" indent="-457200" algn="just"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Candidatar-se pelos meios formais em que a Mosaic Fertilizantes busca profissionais, como: página de carreiras Mosaic Brasil, página do </a:t>
            </a:r>
            <a:r>
              <a:rPr lang="pt-BR" sz="2200" dirty="0" err="1"/>
              <a:t>LinkedIn</a:t>
            </a:r>
            <a:r>
              <a:rPr lang="pt-BR" sz="2200" dirty="0"/>
              <a:t> e outras;</a:t>
            </a:r>
          </a:p>
          <a:p>
            <a:pPr marL="457200" indent="-457200" algn="just"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Fornecer informações verdadeiras, exatas, atuais e completas no momento da inscrição;</a:t>
            </a:r>
          </a:p>
          <a:p>
            <a:pPr marL="457200" indent="-457200" algn="just"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Informar a área de Gestão de Talentos se possui parentes trabalhando na Mosaic Fertilizantes;</a:t>
            </a:r>
          </a:p>
          <a:p>
            <a:pPr marL="457200" indent="-457200" algn="just"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Informar a área de Gestão de Talentos se já trabalhou na Mosaic Fertilizantes e em que período;</a:t>
            </a:r>
          </a:p>
          <a:p>
            <a:pPr marL="457200" indent="-457200" algn="just"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Fornecer seu histórico acadêmico e profissional atualizado, refletindo toda a sua experiência;</a:t>
            </a:r>
          </a:p>
          <a:p>
            <a:pPr marL="457200" indent="-457200" algn="just"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Submeter-se às avaliações solicitadas pela empresa (testes, cases, entrevistas, entre outros) conforme os requerimentos da vaga e as etapas do processo de seleção a que está se candidatando.</a:t>
            </a:r>
          </a:p>
        </p:txBody>
      </p:sp>
    </p:spTree>
    <p:extLst>
      <p:ext uri="{BB962C8B-B14F-4D97-AF65-F5344CB8AC3E}">
        <p14:creationId xmlns:p14="http://schemas.microsoft.com/office/powerpoint/2010/main" val="363750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2" y="845372"/>
            <a:ext cx="5903793" cy="22109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200" dirty="0"/>
              <a:t>Agora é só ficar atento às novas vagas e seguir</a:t>
            </a:r>
            <a:br>
              <a:rPr lang="pt-BR" sz="3200" dirty="0"/>
            </a:br>
            <a:r>
              <a:rPr lang="pt-BR" sz="3200" dirty="0"/>
              <a:t>todas as informações apresentadas.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1"/>
          </p:nvPr>
        </p:nvSpPr>
        <p:spPr>
          <a:xfrm>
            <a:off x="838202" y="4585646"/>
            <a:ext cx="5903793" cy="696036"/>
          </a:xfrm>
        </p:spPr>
        <p:txBody>
          <a:bodyPr>
            <a:normAutofit/>
          </a:bodyPr>
          <a:lstStyle/>
          <a:p>
            <a:pPr algn="r"/>
            <a:r>
              <a:rPr lang="pt-BR" sz="3200" dirty="0"/>
              <a:t>Boa sorte!</a:t>
            </a:r>
          </a:p>
        </p:txBody>
      </p:sp>
    </p:spTree>
    <p:extLst>
      <p:ext uri="{BB962C8B-B14F-4D97-AF65-F5344CB8AC3E}">
        <p14:creationId xmlns:p14="http://schemas.microsoft.com/office/powerpoint/2010/main" val="103310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93430"/>
      </p:ext>
    </p:extLst>
  </p:cSld>
  <p:clrMapOvr>
    <a:masterClrMapping/>
  </p:clrMapOvr>
</p:sld>
</file>

<file path=ppt/theme/theme1.xml><?xml version="1.0" encoding="utf-8"?>
<a:theme xmlns:a="http://schemas.openxmlformats.org/drawingml/2006/main" name="Mosaic PPT Template">
  <a:themeElements>
    <a:clrScheme name="Mosaic">
      <a:dk1>
        <a:sysClr val="windowText" lastClr="000000"/>
      </a:dk1>
      <a:lt1>
        <a:sysClr val="window" lastClr="FFFFFF"/>
      </a:lt1>
      <a:dk2>
        <a:srgbClr val="44748F"/>
      </a:dk2>
      <a:lt2>
        <a:srgbClr val="F2F2F2"/>
      </a:lt2>
      <a:accent1>
        <a:srgbClr val="44748F"/>
      </a:accent1>
      <a:accent2>
        <a:srgbClr val="005695"/>
      </a:accent2>
      <a:accent3>
        <a:srgbClr val="005953"/>
      </a:accent3>
      <a:accent4>
        <a:srgbClr val="6D8D23"/>
      </a:accent4>
      <a:accent5>
        <a:srgbClr val="E77C1D"/>
      </a:accent5>
      <a:accent6>
        <a:srgbClr val="BA5915"/>
      </a:accent6>
      <a:hlink>
        <a:srgbClr val="974806"/>
      </a:hlink>
      <a:folHlink>
        <a:srgbClr val="9748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E629DFA0-B239-4212-A5AD-027088DEEDDD}"/>
    </a:ext>
  </a:extLst>
</a:theme>
</file>

<file path=ppt/theme/theme2.xml><?xml version="1.0" encoding="utf-8"?>
<a:theme xmlns:a="http://schemas.openxmlformats.org/drawingml/2006/main" name="Dotted Rule">
  <a:themeElements>
    <a:clrScheme name="Mosaic">
      <a:dk1>
        <a:sysClr val="windowText" lastClr="000000"/>
      </a:dk1>
      <a:lt1>
        <a:sysClr val="window" lastClr="FFFFFF"/>
      </a:lt1>
      <a:dk2>
        <a:srgbClr val="44748F"/>
      </a:dk2>
      <a:lt2>
        <a:srgbClr val="F2F2F2"/>
      </a:lt2>
      <a:accent1>
        <a:srgbClr val="44748F"/>
      </a:accent1>
      <a:accent2>
        <a:srgbClr val="005695"/>
      </a:accent2>
      <a:accent3>
        <a:srgbClr val="005953"/>
      </a:accent3>
      <a:accent4>
        <a:srgbClr val="6D8D23"/>
      </a:accent4>
      <a:accent5>
        <a:srgbClr val="E77C1D"/>
      </a:accent5>
      <a:accent6>
        <a:srgbClr val="BA5915"/>
      </a:accent6>
      <a:hlink>
        <a:srgbClr val="974806"/>
      </a:hlink>
      <a:folHlink>
        <a:srgbClr val="9748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42D72398-DDB7-400A-82E3-4B104F4E9EC2}"/>
    </a:ext>
  </a:extLst>
</a:theme>
</file>

<file path=ppt/theme/theme3.xml><?xml version="1.0" encoding="utf-8"?>
<a:theme xmlns:a="http://schemas.openxmlformats.org/drawingml/2006/main" name="Full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E8EA2BC2-E4B9-48A2-BDB8-5E561CD23A5B}"/>
    </a:ext>
  </a:extLst>
</a:theme>
</file>

<file path=ppt/theme/theme4.xml><?xml version="1.0" encoding="utf-8"?>
<a:theme xmlns:a="http://schemas.openxmlformats.org/drawingml/2006/main" name="Sid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F3A505F3-A76E-4AC2-9AEF-823259EE4146}"/>
    </a:ext>
  </a:extLst>
</a:theme>
</file>

<file path=ppt/theme/theme5.xml><?xml version="1.0" encoding="utf-8"?>
<a:theme xmlns:a="http://schemas.openxmlformats.org/drawingml/2006/main" name="Corner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saic-PPT-Template-Br-F-Baixa-2.potx" id="{DAF7F174-4CE5-4A4D-B47B-630BF2008CA3}" vid="{94EA01ED-C120-4133-9605-4365941FE9A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Mosaic_PPT_Template_Br_F_Baixa_2</Template>
  <TotalTime>431</TotalTime>
  <Words>443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Wingdings</vt:lpstr>
      <vt:lpstr>Mosaic PPT Template</vt:lpstr>
      <vt:lpstr>Dotted Rule</vt:lpstr>
      <vt:lpstr>Full Image</vt:lpstr>
      <vt:lpstr>Side Image</vt:lpstr>
      <vt:lpstr>Corner Image</vt:lpstr>
      <vt:lpstr>Tem interesse em fazer parte da equipe Mosaic Fertilizantes?</vt:lpstr>
      <vt:lpstr>Apresentação do PowerPoint</vt:lpstr>
      <vt:lpstr>Objetivo</vt:lpstr>
      <vt:lpstr>Critérios e Requisitos</vt:lpstr>
      <vt:lpstr>O que preciso para me candidatar a uma vaga na Mosaic Fertilizantes?</vt:lpstr>
      <vt:lpstr>Onde encontrar a relação de vagas de trabalho disponíveis para a Mosaic Fertilizantes?</vt:lpstr>
      <vt:lpstr>Quais são os meus papéis e as minhas responsabilidades como candidato?</vt:lpstr>
      <vt:lpstr>Agora é só ficar atento às novas vagas e seguir todas as informações apresentadas.</vt:lpstr>
      <vt:lpstr>Apresentação do PowerPoint</vt:lpstr>
    </vt:vector>
  </TitlesOfParts>
  <Company>Mosaic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 interesse em fazer parte da equipe Mosaic Fertilizantes?</dc:title>
  <dc:creator>Conta da Microsoft</dc:creator>
  <cp:lastModifiedBy>SALES, SUELEM M - Catalao 2, GO</cp:lastModifiedBy>
  <cp:revision>18</cp:revision>
  <dcterms:created xsi:type="dcterms:W3CDTF">2022-12-20T14:09:29Z</dcterms:created>
  <dcterms:modified xsi:type="dcterms:W3CDTF">2023-03-22T11:33:24Z</dcterms:modified>
</cp:coreProperties>
</file>