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65" r:id="rId4"/>
    <p:sldMasterId id="2147483667" r:id="rId5"/>
  </p:sldMasterIdLst>
  <p:notesMasterIdLst>
    <p:notesMasterId r:id="rId24"/>
  </p:notesMasterIdLst>
  <p:handoutMasterIdLst>
    <p:handoutMasterId r:id="rId25"/>
  </p:handoutMasterIdLst>
  <p:sldIdLst>
    <p:sldId id="294" r:id="rId6"/>
    <p:sldId id="304" r:id="rId7"/>
    <p:sldId id="313" r:id="rId8"/>
    <p:sldId id="312" r:id="rId9"/>
    <p:sldId id="331" r:id="rId10"/>
    <p:sldId id="330" r:id="rId11"/>
    <p:sldId id="314" r:id="rId12"/>
    <p:sldId id="316" r:id="rId13"/>
    <p:sldId id="317" r:id="rId14"/>
    <p:sldId id="319" r:id="rId15"/>
    <p:sldId id="321" r:id="rId16"/>
    <p:sldId id="323" r:id="rId17"/>
    <p:sldId id="324" r:id="rId18"/>
    <p:sldId id="326" r:id="rId19"/>
    <p:sldId id="327" r:id="rId20"/>
    <p:sldId id="329" r:id="rId21"/>
    <p:sldId id="311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7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50CD5A-5BF6-2D31-4447-877DF168E741}" name="SALES, SUELEM M - Catalao 2, GO" initials="SSMC2G" userId="S::Suelem.Sales@mosaicco.com::3460aeca-f0bf-4d15-a8d8-0f41159913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48F"/>
    <a:srgbClr val="E77C1D"/>
    <a:srgbClr val="6D8D23"/>
    <a:srgbClr val="005953"/>
    <a:srgbClr val="005695"/>
    <a:srgbClr val="BA5915"/>
    <a:srgbClr val="C7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DF399-36CE-4A59-A08D-DC076FD2E3B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82B30CA-B616-476F-AD7D-4DB5ECE684F5}">
      <dgm:prSet phldrT="[Texto]" custT="1"/>
      <dgm:spPr/>
      <dgm:t>
        <a:bodyPr/>
        <a:lstStyle/>
        <a:p>
          <a:r>
            <a:rPr lang="pt-BR" sz="2000" b="1" dirty="0"/>
            <a:t>Requisição de Compras</a:t>
          </a:r>
        </a:p>
      </dgm:t>
    </dgm:pt>
    <dgm:pt modelId="{4AB91A4A-AA73-498B-948E-91FDD5B4E830}" type="parTrans" cxnId="{C95E24B6-FC17-44C1-9FF5-7000698BD77C}">
      <dgm:prSet/>
      <dgm:spPr/>
      <dgm:t>
        <a:bodyPr/>
        <a:lstStyle/>
        <a:p>
          <a:endParaRPr lang="pt-BR" b="1"/>
        </a:p>
      </dgm:t>
    </dgm:pt>
    <dgm:pt modelId="{E3798156-74DE-4EC8-8E9F-8C91D6305AC4}" type="sibTrans" cxnId="{C95E24B6-FC17-44C1-9FF5-7000698BD77C}">
      <dgm:prSet/>
      <dgm:spPr/>
      <dgm:t>
        <a:bodyPr/>
        <a:lstStyle/>
        <a:p>
          <a:endParaRPr lang="pt-BR" b="1"/>
        </a:p>
      </dgm:t>
    </dgm:pt>
    <dgm:pt modelId="{AE75C21E-E1A5-4AFC-BB3C-7AE36923F3C5}">
      <dgm:prSet phldrT="[Texto]" custT="1"/>
      <dgm:spPr/>
      <dgm:t>
        <a:bodyPr/>
        <a:lstStyle/>
        <a:p>
          <a:r>
            <a:rPr lang="pt-BR" sz="2000" b="1" dirty="0"/>
            <a:t>Solicitação de Cotação</a:t>
          </a:r>
        </a:p>
      </dgm:t>
    </dgm:pt>
    <dgm:pt modelId="{03713D86-78D3-4F82-ABAB-797CFB168F6C}" type="parTrans" cxnId="{4CE67229-F947-45AF-BE52-7DC7F0F52DF7}">
      <dgm:prSet/>
      <dgm:spPr/>
      <dgm:t>
        <a:bodyPr/>
        <a:lstStyle/>
        <a:p>
          <a:endParaRPr lang="pt-BR" b="1"/>
        </a:p>
      </dgm:t>
    </dgm:pt>
    <dgm:pt modelId="{AE21817A-536A-4ACF-9895-462BD6296411}" type="sibTrans" cxnId="{4CE67229-F947-45AF-BE52-7DC7F0F52DF7}">
      <dgm:prSet/>
      <dgm:spPr/>
      <dgm:t>
        <a:bodyPr/>
        <a:lstStyle/>
        <a:p>
          <a:endParaRPr lang="pt-BR" b="1"/>
        </a:p>
      </dgm:t>
    </dgm:pt>
    <dgm:pt modelId="{A195378B-465F-497B-A989-F7F18DAA03C6}">
      <dgm:prSet phldrT="[Texto]" custT="1"/>
      <dgm:spPr/>
      <dgm:t>
        <a:bodyPr/>
        <a:lstStyle/>
        <a:p>
          <a:r>
            <a:rPr lang="pt-BR" sz="2000" b="1" dirty="0"/>
            <a:t>Análise de Propostas</a:t>
          </a:r>
        </a:p>
      </dgm:t>
    </dgm:pt>
    <dgm:pt modelId="{6D1C2AA7-E598-4839-8EDF-2AD3B829A10C}" type="parTrans" cxnId="{CE172B80-F53A-461E-B56B-AC4A0C960AE5}">
      <dgm:prSet/>
      <dgm:spPr/>
      <dgm:t>
        <a:bodyPr/>
        <a:lstStyle/>
        <a:p>
          <a:endParaRPr lang="pt-BR" b="1"/>
        </a:p>
      </dgm:t>
    </dgm:pt>
    <dgm:pt modelId="{19900374-B67F-4F59-B5FF-C5515070BDAB}" type="sibTrans" cxnId="{CE172B80-F53A-461E-B56B-AC4A0C960AE5}">
      <dgm:prSet/>
      <dgm:spPr/>
      <dgm:t>
        <a:bodyPr/>
        <a:lstStyle/>
        <a:p>
          <a:endParaRPr lang="pt-BR" b="1"/>
        </a:p>
      </dgm:t>
    </dgm:pt>
    <dgm:pt modelId="{7AAC3A52-30B3-4A79-ABED-8C9A79C46BF2}">
      <dgm:prSet phldrT="[Texto]" custT="1"/>
      <dgm:spPr/>
      <dgm:t>
        <a:bodyPr/>
        <a:lstStyle/>
        <a:p>
          <a:r>
            <a:rPr lang="pt-BR" sz="2000" b="1" dirty="0"/>
            <a:t>Seleção de Fornecedores</a:t>
          </a:r>
        </a:p>
      </dgm:t>
    </dgm:pt>
    <dgm:pt modelId="{C0C68423-2200-4A0F-BEFA-321EAB5472DC}" type="parTrans" cxnId="{00078514-94A4-4FCC-9EEA-9B55B18F2998}">
      <dgm:prSet/>
      <dgm:spPr/>
      <dgm:t>
        <a:bodyPr/>
        <a:lstStyle/>
        <a:p>
          <a:endParaRPr lang="pt-BR" b="1"/>
        </a:p>
      </dgm:t>
    </dgm:pt>
    <dgm:pt modelId="{06427266-CA81-4B9D-A111-10C2AA278AF9}" type="sibTrans" cxnId="{00078514-94A4-4FCC-9EEA-9B55B18F2998}">
      <dgm:prSet/>
      <dgm:spPr/>
      <dgm:t>
        <a:bodyPr/>
        <a:lstStyle/>
        <a:p>
          <a:endParaRPr lang="pt-BR" b="1"/>
        </a:p>
      </dgm:t>
    </dgm:pt>
    <dgm:pt modelId="{BEA73A5C-6274-4675-B4E9-C2379A24D811}">
      <dgm:prSet phldrT="[Texto]" custT="1"/>
      <dgm:spPr/>
      <dgm:t>
        <a:bodyPr/>
        <a:lstStyle/>
        <a:p>
          <a:r>
            <a:rPr lang="pt-BR" sz="2000" b="1" dirty="0"/>
            <a:t>Recebimento e Abertura de Propostas</a:t>
          </a:r>
        </a:p>
      </dgm:t>
    </dgm:pt>
    <dgm:pt modelId="{9A48725C-F688-47F3-9F94-85DD963AA556}" type="parTrans" cxnId="{0D29F478-06B3-4EF0-90F6-040C9FDD95E3}">
      <dgm:prSet/>
      <dgm:spPr/>
      <dgm:t>
        <a:bodyPr/>
        <a:lstStyle/>
        <a:p>
          <a:endParaRPr lang="pt-BR" b="1"/>
        </a:p>
      </dgm:t>
    </dgm:pt>
    <dgm:pt modelId="{8306BBC7-4EB1-468A-9334-95BD26E6B98E}" type="sibTrans" cxnId="{0D29F478-06B3-4EF0-90F6-040C9FDD95E3}">
      <dgm:prSet/>
      <dgm:spPr/>
      <dgm:t>
        <a:bodyPr/>
        <a:lstStyle/>
        <a:p>
          <a:endParaRPr lang="pt-BR" b="1"/>
        </a:p>
      </dgm:t>
    </dgm:pt>
    <dgm:pt modelId="{45734B38-180F-4159-B422-049D78BD1412}" type="pres">
      <dgm:prSet presAssocID="{1D8DF399-36CE-4A59-A08D-DC076FD2E3B0}" presName="Name0" presStyleCnt="0">
        <dgm:presLayoutVars>
          <dgm:dir/>
          <dgm:resizeHandles val="exact"/>
        </dgm:presLayoutVars>
      </dgm:prSet>
      <dgm:spPr/>
    </dgm:pt>
    <dgm:pt modelId="{2B148A8D-585F-41E8-98BE-051BE0DB1E12}" type="pres">
      <dgm:prSet presAssocID="{E82B30CA-B616-476F-AD7D-4DB5ECE684F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DEF768-C0A1-4018-920D-6D1CADD95F96}" type="pres">
      <dgm:prSet presAssocID="{E3798156-74DE-4EC8-8E9F-8C91D6305AC4}" presName="parSpace" presStyleCnt="0"/>
      <dgm:spPr/>
    </dgm:pt>
    <dgm:pt modelId="{E08EAFAA-3E5C-42B6-B4EF-87A6CD50B7B2}" type="pres">
      <dgm:prSet presAssocID="{7AAC3A52-30B3-4A79-ABED-8C9A79C46BF2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45F0C5-EA58-4B41-9899-B6CF91DB3E2C}" type="pres">
      <dgm:prSet presAssocID="{06427266-CA81-4B9D-A111-10C2AA278AF9}" presName="parSpace" presStyleCnt="0"/>
      <dgm:spPr/>
    </dgm:pt>
    <dgm:pt modelId="{956C9EA6-CF4B-4242-85F3-094E4B5262E0}" type="pres">
      <dgm:prSet presAssocID="{AE75C21E-E1A5-4AFC-BB3C-7AE36923F3C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849261-405C-493C-99D9-962F8E4CFB3F}" type="pres">
      <dgm:prSet presAssocID="{AE21817A-536A-4ACF-9895-462BD6296411}" presName="parSpace" presStyleCnt="0"/>
      <dgm:spPr/>
    </dgm:pt>
    <dgm:pt modelId="{A877E5EA-F1C9-4A5F-BA5C-651E4A30197A}" type="pres">
      <dgm:prSet presAssocID="{BEA73A5C-6274-4675-B4E9-C2379A24D81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65B9EF-6857-497E-8DE1-8E7F5BC4B91C}" type="pres">
      <dgm:prSet presAssocID="{8306BBC7-4EB1-468A-9334-95BD26E6B98E}" presName="parSpace" presStyleCnt="0"/>
      <dgm:spPr/>
    </dgm:pt>
    <dgm:pt modelId="{B7769E6F-B985-4E71-8B6D-68B5A29E9F71}" type="pres">
      <dgm:prSet presAssocID="{A195378B-465F-497B-A989-F7F18DAA03C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4C441D-C7EC-41D9-A8CB-69868E4D8B6E}" type="presOf" srcId="{7AAC3A52-30B3-4A79-ABED-8C9A79C46BF2}" destId="{E08EAFAA-3E5C-42B6-B4EF-87A6CD50B7B2}" srcOrd="0" destOrd="0" presId="urn:microsoft.com/office/officeart/2005/8/layout/hChevron3"/>
    <dgm:cxn modelId="{2BA1149E-C78F-41A9-AD47-2C5C8AC52CE3}" type="presOf" srcId="{1D8DF399-36CE-4A59-A08D-DC076FD2E3B0}" destId="{45734B38-180F-4159-B422-049D78BD1412}" srcOrd="0" destOrd="0" presId="urn:microsoft.com/office/officeart/2005/8/layout/hChevron3"/>
    <dgm:cxn modelId="{CE172B80-F53A-461E-B56B-AC4A0C960AE5}" srcId="{1D8DF399-36CE-4A59-A08D-DC076FD2E3B0}" destId="{A195378B-465F-497B-A989-F7F18DAA03C6}" srcOrd="4" destOrd="0" parTransId="{6D1C2AA7-E598-4839-8EDF-2AD3B829A10C}" sibTransId="{19900374-B67F-4F59-B5FF-C5515070BDAB}"/>
    <dgm:cxn modelId="{A61A204C-65C4-47C9-BE9D-52AFD78C7794}" type="presOf" srcId="{A195378B-465F-497B-A989-F7F18DAA03C6}" destId="{B7769E6F-B985-4E71-8B6D-68B5A29E9F71}" srcOrd="0" destOrd="0" presId="urn:microsoft.com/office/officeart/2005/8/layout/hChevron3"/>
    <dgm:cxn modelId="{0D29F478-06B3-4EF0-90F6-040C9FDD95E3}" srcId="{1D8DF399-36CE-4A59-A08D-DC076FD2E3B0}" destId="{BEA73A5C-6274-4675-B4E9-C2379A24D811}" srcOrd="3" destOrd="0" parTransId="{9A48725C-F688-47F3-9F94-85DD963AA556}" sibTransId="{8306BBC7-4EB1-468A-9334-95BD26E6B98E}"/>
    <dgm:cxn modelId="{E2B5914D-0237-4CDE-A6B4-2C5CFF5975FA}" type="presOf" srcId="{E82B30CA-B616-476F-AD7D-4DB5ECE684F5}" destId="{2B148A8D-585F-41E8-98BE-051BE0DB1E12}" srcOrd="0" destOrd="0" presId="urn:microsoft.com/office/officeart/2005/8/layout/hChevron3"/>
    <dgm:cxn modelId="{4CE67229-F947-45AF-BE52-7DC7F0F52DF7}" srcId="{1D8DF399-36CE-4A59-A08D-DC076FD2E3B0}" destId="{AE75C21E-E1A5-4AFC-BB3C-7AE36923F3C5}" srcOrd="2" destOrd="0" parTransId="{03713D86-78D3-4F82-ABAB-797CFB168F6C}" sibTransId="{AE21817A-536A-4ACF-9895-462BD6296411}"/>
    <dgm:cxn modelId="{C95E24B6-FC17-44C1-9FF5-7000698BD77C}" srcId="{1D8DF399-36CE-4A59-A08D-DC076FD2E3B0}" destId="{E82B30CA-B616-476F-AD7D-4DB5ECE684F5}" srcOrd="0" destOrd="0" parTransId="{4AB91A4A-AA73-498B-948E-91FDD5B4E830}" sibTransId="{E3798156-74DE-4EC8-8E9F-8C91D6305AC4}"/>
    <dgm:cxn modelId="{00078514-94A4-4FCC-9EEA-9B55B18F2998}" srcId="{1D8DF399-36CE-4A59-A08D-DC076FD2E3B0}" destId="{7AAC3A52-30B3-4A79-ABED-8C9A79C46BF2}" srcOrd="1" destOrd="0" parTransId="{C0C68423-2200-4A0F-BEFA-321EAB5472DC}" sibTransId="{06427266-CA81-4B9D-A111-10C2AA278AF9}"/>
    <dgm:cxn modelId="{BDCBB3EF-B95B-4FAE-8123-5F0A76B111E2}" type="presOf" srcId="{BEA73A5C-6274-4675-B4E9-C2379A24D811}" destId="{A877E5EA-F1C9-4A5F-BA5C-651E4A30197A}" srcOrd="0" destOrd="0" presId="urn:microsoft.com/office/officeart/2005/8/layout/hChevron3"/>
    <dgm:cxn modelId="{C1D5BBCD-B4E8-4392-A2A1-FC463BC24EF0}" type="presOf" srcId="{AE75C21E-E1A5-4AFC-BB3C-7AE36923F3C5}" destId="{956C9EA6-CF4B-4242-85F3-094E4B5262E0}" srcOrd="0" destOrd="0" presId="urn:microsoft.com/office/officeart/2005/8/layout/hChevron3"/>
    <dgm:cxn modelId="{1C230E2C-0E4E-4163-AA8D-68313D539D23}" type="presParOf" srcId="{45734B38-180F-4159-B422-049D78BD1412}" destId="{2B148A8D-585F-41E8-98BE-051BE0DB1E12}" srcOrd="0" destOrd="0" presId="urn:microsoft.com/office/officeart/2005/8/layout/hChevron3"/>
    <dgm:cxn modelId="{0DDEB10D-5315-45CB-BDBA-7D06C860E1BC}" type="presParOf" srcId="{45734B38-180F-4159-B422-049D78BD1412}" destId="{E0DEF768-C0A1-4018-920D-6D1CADD95F96}" srcOrd="1" destOrd="0" presId="urn:microsoft.com/office/officeart/2005/8/layout/hChevron3"/>
    <dgm:cxn modelId="{A717B160-FB54-4D60-94F6-4B6A660B99C8}" type="presParOf" srcId="{45734B38-180F-4159-B422-049D78BD1412}" destId="{E08EAFAA-3E5C-42B6-B4EF-87A6CD50B7B2}" srcOrd="2" destOrd="0" presId="urn:microsoft.com/office/officeart/2005/8/layout/hChevron3"/>
    <dgm:cxn modelId="{B108E870-E87F-4135-949C-0319AD710366}" type="presParOf" srcId="{45734B38-180F-4159-B422-049D78BD1412}" destId="{B245F0C5-EA58-4B41-9899-B6CF91DB3E2C}" srcOrd="3" destOrd="0" presId="urn:microsoft.com/office/officeart/2005/8/layout/hChevron3"/>
    <dgm:cxn modelId="{0DC8D664-1606-4C45-88FA-BA607B56A0EA}" type="presParOf" srcId="{45734B38-180F-4159-B422-049D78BD1412}" destId="{956C9EA6-CF4B-4242-85F3-094E4B5262E0}" srcOrd="4" destOrd="0" presId="urn:microsoft.com/office/officeart/2005/8/layout/hChevron3"/>
    <dgm:cxn modelId="{8A596042-DB1E-44BC-86B5-41A03B8E3E7C}" type="presParOf" srcId="{45734B38-180F-4159-B422-049D78BD1412}" destId="{4B849261-405C-493C-99D9-962F8E4CFB3F}" srcOrd="5" destOrd="0" presId="urn:microsoft.com/office/officeart/2005/8/layout/hChevron3"/>
    <dgm:cxn modelId="{C1327A36-4F06-4A77-809B-D391264CB981}" type="presParOf" srcId="{45734B38-180F-4159-B422-049D78BD1412}" destId="{A877E5EA-F1C9-4A5F-BA5C-651E4A30197A}" srcOrd="6" destOrd="0" presId="urn:microsoft.com/office/officeart/2005/8/layout/hChevron3"/>
    <dgm:cxn modelId="{E16D1C3C-DA39-4EB9-BE68-C2C14E48BFB2}" type="presParOf" srcId="{45734B38-180F-4159-B422-049D78BD1412}" destId="{3865B9EF-6857-497E-8DE1-8E7F5BC4B91C}" srcOrd="7" destOrd="0" presId="urn:microsoft.com/office/officeart/2005/8/layout/hChevron3"/>
    <dgm:cxn modelId="{F6479B58-CD7C-447E-9C0A-08E4B2C8D601}" type="presParOf" srcId="{45734B38-180F-4159-B422-049D78BD1412}" destId="{B7769E6F-B985-4E71-8B6D-68B5A29E9F7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521C3-3241-433C-A348-3C767614F30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0C050F4-6C70-4EFA-B5E0-0DD5C88FE7FD}">
      <dgm:prSet phldrT="[Texto]" custT="1"/>
      <dgm:spPr/>
      <dgm:t>
        <a:bodyPr/>
        <a:lstStyle/>
        <a:p>
          <a:r>
            <a:rPr lang="pt-BR" sz="2000" b="1" dirty="0"/>
            <a:t>Parecer Técnico</a:t>
          </a:r>
        </a:p>
      </dgm:t>
    </dgm:pt>
    <dgm:pt modelId="{FE55F403-41E4-4A73-AC3A-EE3E98BFAAD8}" type="parTrans" cxnId="{E5E96B30-07BA-4674-9CC1-E6116DB1786C}">
      <dgm:prSet/>
      <dgm:spPr/>
      <dgm:t>
        <a:bodyPr/>
        <a:lstStyle/>
        <a:p>
          <a:endParaRPr lang="pt-BR" sz="1600" b="1"/>
        </a:p>
      </dgm:t>
    </dgm:pt>
    <dgm:pt modelId="{8D4FBCFC-4151-428F-BE2F-E468583B3D1C}" type="sibTrans" cxnId="{E5E96B30-07BA-4674-9CC1-E6116DB1786C}">
      <dgm:prSet/>
      <dgm:spPr/>
      <dgm:t>
        <a:bodyPr/>
        <a:lstStyle/>
        <a:p>
          <a:endParaRPr lang="pt-BR" sz="1600" b="1"/>
        </a:p>
      </dgm:t>
    </dgm:pt>
    <dgm:pt modelId="{D711843F-1F8E-458A-B6D8-2C30EF9BA41E}">
      <dgm:prSet phldrT="[Texto]" custT="1"/>
      <dgm:spPr/>
      <dgm:t>
        <a:bodyPr/>
        <a:lstStyle/>
        <a:p>
          <a:r>
            <a:rPr lang="pt-BR" sz="2000" b="1" dirty="0"/>
            <a:t>Negociação</a:t>
          </a:r>
        </a:p>
      </dgm:t>
    </dgm:pt>
    <dgm:pt modelId="{71966B72-0299-438D-BC32-321D80FAAA25}" type="parTrans" cxnId="{B004DE18-8CDE-46DB-91DC-2EF9F8812205}">
      <dgm:prSet/>
      <dgm:spPr/>
      <dgm:t>
        <a:bodyPr/>
        <a:lstStyle/>
        <a:p>
          <a:endParaRPr lang="pt-BR" sz="1600" b="1"/>
        </a:p>
      </dgm:t>
    </dgm:pt>
    <dgm:pt modelId="{6B48B0F6-D90B-4231-8528-24DBFB140928}" type="sibTrans" cxnId="{B004DE18-8CDE-46DB-91DC-2EF9F8812205}">
      <dgm:prSet/>
      <dgm:spPr/>
      <dgm:t>
        <a:bodyPr/>
        <a:lstStyle/>
        <a:p>
          <a:endParaRPr lang="pt-BR" sz="1600" b="1"/>
        </a:p>
      </dgm:t>
    </dgm:pt>
    <dgm:pt modelId="{5CB826B9-29E7-4ED9-9270-939086F4EDE9}">
      <dgm:prSet phldrT="[Texto]" custT="1"/>
      <dgm:spPr/>
      <dgm:t>
        <a:bodyPr/>
        <a:lstStyle/>
        <a:p>
          <a:r>
            <a:rPr lang="pt-BR" sz="1800" b="1" dirty="0"/>
            <a:t>Definição da Empresa Vencedora da Concorrência</a:t>
          </a:r>
        </a:p>
      </dgm:t>
    </dgm:pt>
    <dgm:pt modelId="{F70FE4D3-486C-41C8-A405-E7F7D4B41F06}" type="parTrans" cxnId="{B186C215-EA55-44E7-B847-EE406AB98826}">
      <dgm:prSet/>
      <dgm:spPr/>
      <dgm:t>
        <a:bodyPr/>
        <a:lstStyle/>
        <a:p>
          <a:endParaRPr lang="pt-BR" sz="1600" b="1"/>
        </a:p>
      </dgm:t>
    </dgm:pt>
    <dgm:pt modelId="{7D5D04D3-67C4-4D68-A2B4-68A39206E1DA}" type="sibTrans" cxnId="{B186C215-EA55-44E7-B847-EE406AB98826}">
      <dgm:prSet/>
      <dgm:spPr/>
      <dgm:t>
        <a:bodyPr/>
        <a:lstStyle/>
        <a:p>
          <a:endParaRPr lang="pt-BR" sz="1600" b="1"/>
        </a:p>
      </dgm:t>
    </dgm:pt>
    <dgm:pt modelId="{FF8ADAF6-9498-4F52-B1DC-FA5FA7779ABC}">
      <dgm:prSet phldrT="[Texto]" custT="1"/>
      <dgm:spPr/>
      <dgm:t>
        <a:bodyPr/>
        <a:lstStyle/>
        <a:p>
          <a:r>
            <a:rPr lang="pt-BR" sz="2000" b="1" dirty="0"/>
            <a:t>Assinatura de Contrato</a:t>
          </a:r>
        </a:p>
      </dgm:t>
    </dgm:pt>
    <dgm:pt modelId="{B340A825-1134-4308-8756-ACDC97868B73}" type="parTrans" cxnId="{55205F76-0EAE-4B37-9FAA-74EB9A4D5287}">
      <dgm:prSet/>
      <dgm:spPr/>
      <dgm:t>
        <a:bodyPr/>
        <a:lstStyle/>
        <a:p>
          <a:endParaRPr lang="pt-BR" sz="1600" b="1"/>
        </a:p>
      </dgm:t>
    </dgm:pt>
    <dgm:pt modelId="{E5FE425B-F933-4A79-BB4B-A2DE57ED4ACB}" type="sibTrans" cxnId="{55205F76-0EAE-4B37-9FAA-74EB9A4D5287}">
      <dgm:prSet/>
      <dgm:spPr/>
      <dgm:t>
        <a:bodyPr/>
        <a:lstStyle/>
        <a:p>
          <a:endParaRPr lang="pt-BR" sz="1600" b="1"/>
        </a:p>
      </dgm:t>
    </dgm:pt>
    <dgm:pt modelId="{1E8C4C84-CA19-43FB-9E06-5750D37F6704}">
      <dgm:prSet phldrT="[Texto]" custT="1"/>
      <dgm:spPr/>
      <dgm:t>
        <a:bodyPr/>
        <a:lstStyle/>
        <a:p>
          <a:r>
            <a:rPr lang="pt-BR" sz="1800" b="1" dirty="0"/>
            <a:t>Encerramento do Processo de Concorrência</a:t>
          </a:r>
        </a:p>
      </dgm:t>
    </dgm:pt>
    <dgm:pt modelId="{71B2690C-EB4C-49E3-912C-4A8E657C600A}" type="parTrans" cxnId="{ACA329FF-A16B-496B-9761-1D367EF8AAF8}">
      <dgm:prSet/>
      <dgm:spPr/>
      <dgm:t>
        <a:bodyPr/>
        <a:lstStyle/>
        <a:p>
          <a:endParaRPr lang="pt-BR" sz="1600" b="1"/>
        </a:p>
      </dgm:t>
    </dgm:pt>
    <dgm:pt modelId="{E1A6CDD2-160F-46E2-932B-FDC76B8FD877}" type="sibTrans" cxnId="{ACA329FF-A16B-496B-9761-1D367EF8AAF8}">
      <dgm:prSet/>
      <dgm:spPr/>
      <dgm:t>
        <a:bodyPr/>
        <a:lstStyle/>
        <a:p>
          <a:endParaRPr lang="pt-BR" sz="1600" b="1"/>
        </a:p>
      </dgm:t>
    </dgm:pt>
    <dgm:pt modelId="{47EDD892-D948-4AA8-916A-6541D3E06A26}" type="pres">
      <dgm:prSet presAssocID="{18C521C3-3241-433C-A348-3C767614F300}" presName="Name0" presStyleCnt="0">
        <dgm:presLayoutVars>
          <dgm:dir/>
          <dgm:resizeHandles val="exact"/>
        </dgm:presLayoutVars>
      </dgm:prSet>
      <dgm:spPr/>
    </dgm:pt>
    <dgm:pt modelId="{02134E94-9C69-44D4-A430-DF05B5FFF625}" type="pres">
      <dgm:prSet presAssocID="{80C050F4-6C70-4EFA-B5E0-0DD5C88FE7F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ACC706-6056-4DD8-977D-80E120B54502}" type="pres">
      <dgm:prSet presAssocID="{8D4FBCFC-4151-428F-BE2F-E468583B3D1C}" presName="parSpace" presStyleCnt="0"/>
      <dgm:spPr/>
    </dgm:pt>
    <dgm:pt modelId="{1C880ADB-2AE8-42B2-A3F3-04E77D57BEBC}" type="pres">
      <dgm:prSet presAssocID="{D711843F-1F8E-458A-B6D8-2C30EF9BA41E}" presName="parTxOnly" presStyleLbl="node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D53695-AB35-4F67-9FA6-6B316887A287}" type="pres">
      <dgm:prSet presAssocID="{6B48B0F6-D90B-4231-8528-24DBFB140928}" presName="parSpace" presStyleCnt="0"/>
      <dgm:spPr/>
    </dgm:pt>
    <dgm:pt modelId="{47429889-6397-41E5-93B5-94C144F51EF2}" type="pres">
      <dgm:prSet presAssocID="{5CB826B9-29E7-4ED9-9270-939086F4EDE9}" presName="parTxOnly" presStyleLbl="node1" presStyleIdx="2" presStyleCnt="5" custLinFactNeighborX="-560" custLinFactNeighborY="5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9C3F04-7F9A-4222-AAA8-15B74A41D50D}" type="pres">
      <dgm:prSet presAssocID="{7D5D04D3-67C4-4D68-A2B4-68A39206E1DA}" presName="parSpace" presStyleCnt="0"/>
      <dgm:spPr/>
    </dgm:pt>
    <dgm:pt modelId="{26A5E649-BB09-49B9-BBDA-68347CC22B40}" type="pres">
      <dgm:prSet presAssocID="{FF8ADAF6-9498-4F52-B1DC-FA5FA7779ABC}" presName="parTxOnly" presStyleLbl="node1" presStyleIdx="3" presStyleCnt="5" custLinFactNeighborX="-256" custLinFactNeighborY="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F362C9-35D4-4B78-BF06-1164760CA4C1}" type="pres">
      <dgm:prSet presAssocID="{E5FE425B-F933-4A79-BB4B-A2DE57ED4ACB}" presName="parSpace" presStyleCnt="0"/>
      <dgm:spPr/>
    </dgm:pt>
    <dgm:pt modelId="{F7C9BED6-4533-401F-8378-8DC4337A68EC}" type="pres">
      <dgm:prSet presAssocID="{1E8C4C84-CA19-43FB-9E06-5750D37F6704}" presName="parTxOnly" presStyleLbl="node1" presStyleIdx="4" presStyleCnt="5" custScaleY="100844" custLinFactNeighborX="2716" custLinFactNeighborY="1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E96B30-07BA-4674-9CC1-E6116DB1786C}" srcId="{18C521C3-3241-433C-A348-3C767614F300}" destId="{80C050F4-6C70-4EFA-B5E0-0DD5C88FE7FD}" srcOrd="0" destOrd="0" parTransId="{FE55F403-41E4-4A73-AC3A-EE3E98BFAAD8}" sibTransId="{8D4FBCFC-4151-428F-BE2F-E468583B3D1C}"/>
    <dgm:cxn modelId="{B004DE18-8CDE-46DB-91DC-2EF9F8812205}" srcId="{18C521C3-3241-433C-A348-3C767614F300}" destId="{D711843F-1F8E-458A-B6D8-2C30EF9BA41E}" srcOrd="1" destOrd="0" parTransId="{71966B72-0299-438D-BC32-321D80FAAA25}" sibTransId="{6B48B0F6-D90B-4231-8528-24DBFB140928}"/>
    <dgm:cxn modelId="{D8218F4C-4196-4C68-B3B8-D8B39BB6A4AF}" type="presOf" srcId="{5CB826B9-29E7-4ED9-9270-939086F4EDE9}" destId="{47429889-6397-41E5-93B5-94C144F51EF2}" srcOrd="0" destOrd="0" presId="urn:microsoft.com/office/officeart/2005/8/layout/hChevron3"/>
    <dgm:cxn modelId="{C8E4A891-E63D-4B24-A569-1F3A22F3C2D5}" type="presOf" srcId="{18C521C3-3241-433C-A348-3C767614F300}" destId="{47EDD892-D948-4AA8-916A-6541D3E06A26}" srcOrd="0" destOrd="0" presId="urn:microsoft.com/office/officeart/2005/8/layout/hChevron3"/>
    <dgm:cxn modelId="{E6939575-2AED-4938-8C25-FB0BC59BA1BF}" type="presOf" srcId="{1E8C4C84-CA19-43FB-9E06-5750D37F6704}" destId="{F7C9BED6-4533-401F-8378-8DC4337A68EC}" srcOrd="0" destOrd="0" presId="urn:microsoft.com/office/officeart/2005/8/layout/hChevron3"/>
    <dgm:cxn modelId="{AF92DAE1-3F7E-4149-AFA7-C92006ED92A2}" type="presOf" srcId="{80C050F4-6C70-4EFA-B5E0-0DD5C88FE7FD}" destId="{02134E94-9C69-44D4-A430-DF05B5FFF625}" srcOrd="0" destOrd="0" presId="urn:microsoft.com/office/officeart/2005/8/layout/hChevron3"/>
    <dgm:cxn modelId="{9A74BBE3-2F66-447E-93E6-CD7C5AAD6CAE}" type="presOf" srcId="{FF8ADAF6-9498-4F52-B1DC-FA5FA7779ABC}" destId="{26A5E649-BB09-49B9-BBDA-68347CC22B40}" srcOrd="0" destOrd="0" presId="urn:microsoft.com/office/officeart/2005/8/layout/hChevron3"/>
    <dgm:cxn modelId="{ACA329FF-A16B-496B-9761-1D367EF8AAF8}" srcId="{18C521C3-3241-433C-A348-3C767614F300}" destId="{1E8C4C84-CA19-43FB-9E06-5750D37F6704}" srcOrd="4" destOrd="0" parTransId="{71B2690C-EB4C-49E3-912C-4A8E657C600A}" sibTransId="{E1A6CDD2-160F-46E2-932B-FDC76B8FD877}"/>
    <dgm:cxn modelId="{C2420388-0127-44F3-BC6E-686C5A6D5CBC}" type="presOf" srcId="{D711843F-1F8E-458A-B6D8-2C30EF9BA41E}" destId="{1C880ADB-2AE8-42B2-A3F3-04E77D57BEBC}" srcOrd="0" destOrd="0" presId="urn:microsoft.com/office/officeart/2005/8/layout/hChevron3"/>
    <dgm:cxn modelId="{B186C215-EA55-44E7-B847-EE406AB98826}" srcId="{18C521C3-3241-433C-A348-3C767614F300}" destId="{5CB826B9-29E7-4ED9-9270-939086F4EDE9}" srcOrd="2" destOrd="0" parTransId="{F70FE4D3-486C-41C8-A405-E7F7D4B41F06}" sibTransId="{7D5D04D3-67C4-4D68-A2B4-68A39206E1DA}"/>
    <dgm:cxn modelId="{55205F76-0EAE-4B37-9FAA-74EB9A4D5287}" srcId="{18C521C3-3241-433C-A348-3C767614F300}" destId="{FF8ADAF6-9498-4F52-B1DC-FA5FA7779ABC}" srcOrd="3" destOrd="0" parTransId="{B340A825-1134-4308-8756-ACDC97868B73}" sibTransId="{E5FE425B-F933-4A79-BB4B-A2DE57ED4ACB}"/>
    <dgm:cxn modelId="{7BE883F7-9BED-4331-BADC-488E5D08211A}" type="presParOf" srcId="{47EDD892-D948-4AA8-916A-6541D3E06A26}" destId="{02134E94-9C69-44D4-A430-DF05B5FFF625}" srcOrd="0" destOrd="0" presId="urn:microsoft.com/office/officeart/2005/8/layout/hChevron3"/>
    <dgm:cxn modelId="{B487A153-31B7-4D07-8219-3D327C7A4E82}" type="presParOf" srcId="{47EDD892-D948-4AA8-916A-6541D3E06A26}" destId="{20ACC706-6056-4DD8-977D-80E120B54502}" srcOrd="1" destOrd="0" presId="urn:microsoft.com/office/officeart/2005/8/layout/hChevron3"/>
    <dgm:cxn modelId="{5D987EC7-4800-4EAF-A2A3-F0327BFCC890}" type="presParOf" srcId="{47EDD892-D948-4AA8-916A-6541D3E06A26}" destId="{1C880ADB-2AE8-42B2-A3F3-04E77D57BEBC}" srcOrd="2" destOrd="0" presId="urn:microsoft.com/office/officeart/2005/8/layout/hChevron3"/>
    <dgm:cxn modelId="{6610259D-311A-4F88-A59D-C1213DA18F22}" type="presParOf" srcId="{47EDD892-D948-4AA8-916A-6541D3E06A26}" destId="{38D53695-AB35-4F67-9FA6-6B316887A287}" srcOrd="3" destOrd="0" presId="urn:microsoft.com/office/officeart/2005/8/layout/hChevron3"/>
    <dgm:cxn modelId="{3552B476-2F77-471B-BD32-2C16058215BF}" type="presParOf" srcId="{47EDD892-D948-4AA8-916A-6541D3E06A26}" destId="{47429889-6397-41E5-93B5-94C144F51EF2}" srcOrd="4" destOrd="0" presId="urn:microsoft.com/office/officeart/2005/8/layout/hChevron3"/>
    <dgm:cxn modelId="{10AD2AF5-DD2F-4327-910D-DB7E74C63891}" type="presParOf" srcId="{47EDD892-D948-4AA8-916A-6541D3E06A26}" destId="{119C3F04-7F9A-4222-AAA8-15B74A41D50D}" srcOrd="5" destOrd="0" presId="urn:microsoft.com/office/officeart/2005/8/layout/hChevron3"/>
    <dgm:cxn modelId="{CDB2FDFE-C688-4C9C-AFAB-4DBA10943AD5}" type="presParOf" srcId="{47EDD892-D948-4AA8-916A-6541D3E06A26}" destId="{26A5E649-BB09-49B9-BBDA-68347CC22B40}" srcOrd="6" destOrd="0" presId="urn:microsoft.com/office/officeart/2005/8/layout/hChevron3"/>
    <dgm:cxn modelId="{E428B36C-1D97-4CDD-88BA-F123E40E3A7C}" type="presParOf" srcId="{47EDD892-D948-4AA8-916A-6541D3E06A26}" destId="{4DF362C9-35D4-4B78-BF06-1164760CA4C1}" srcOrd="7" destOrd="0" presId="urn:microsoft.com/office/officeart/2005/8/layout/hChevron3"/>
    <dgm:cxn modelId="{5DAB5C1D-0747-49CA-ABD0-A9C74FFE46BF}" type="presParOf" srcId="{47EDD892-D948-4AA8-916A-6541D3E06A26}" destId="{F7C9BED6-4533-401F-8378-8DC4337A68E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3630-2C66-47E5-9861-33E1F11F343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74C0-690B-4416-9F41-E0EEFF99E1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2FBDB-D06D-438C-BC53-7056020F2202}" type="datetimeFigureOut">
              <a:rPr lang="pt-BR" smtClean="0"/>
              <a:t>07/02/2023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0AEC-0384-4E27-BF4B-3FD4EFA47E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30AEC-0384-4E27-BF4B-3FD4EFA47E9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14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447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2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30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00569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005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0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1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42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6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16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881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6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546773" y="6016336"/>
            <a:ext cx="1645227" cy="84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50" y="1964079"/>
            <a:ext cx="6436301" cy="29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2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81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5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3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00595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005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6D8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07" y="5997169"/>
            <a:ext cx="1517195" cy="837081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8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E77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BA5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86000" y="6356352"/>
            <a:ext cx="1550720" cy="365125"/>
          </a:xfrm>
        </p:spPr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931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137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659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3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71"/>
            <a:ext cx="5166625" cy="5752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04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989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539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667539" cy="5669280"/>
          </a:xfrm>
          <a:prstGeom prst="rect">
            <a:avLst/>
          </a:prstGeom>
        </p:spPr>
        <p:txBody>
          <a:bodyPr vert="horz" lIns="91417" tIns="45709" rIns="91417" bIns="45709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1" y="365126"/>
            <a:ext cx="6729984" cy="56692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7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r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89" r:id="rId19"/>
    <p:sldLayoutId id="2147483790" r:id="rId20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0847" y="6356352"/>
            <a:ext cx="1550718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653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0848" y="6356352"/>
            <a:ext cx="1550718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85" r:id="rId21"/>
    <p:sldLayoutId id="2147483786" r:id="rId22"/>
    <p:sldLayoutId id="2147483787" r:id="rId23"/>
    <p:sldLayoutId id="2147483788" r:id="rId24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4288" y="6356352"/>
            <a:ext cx="155072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38" r:id="rId13"/>
    <p:sldLayoutId id="2147483739" r:id="rId14"/>
    <p:sldLayoutId id="2147483740" r:id="rId15"/>
    <p:sldLayoutId id="2147483753" r:id="rId16"/>
    <p:sldLayoutId id="2147483754" r:id="rId17"/>
    <p:sldLayoutId id="2147483755" r:id="rId18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anaina.silva@mosaicco.com" TargetMode="External"/><Relationship Id="rId2" Type="http://schemas.openxmlformats.org/officeDocument/2006/relationships/hyperlink" Target="mailto:rmarme@mosaicco.com" TargetMode="Externa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integra.integratio.com.br/upload/arquivo/395/15512888.PDF" TargetMode="Externa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59" y="775634"/>
            <a:ext cx="10515600" cy="2101755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pt-BR" sz="4700" dirty="0"/>
              <a:t>Tem interesse em ser fornecedor de serviços da Mosaic Fertilizantes?</a:t>
            </a:r>
            <a:endParaRPr lang="en-US" sz="47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1659" y="4135102"/>
            <a:ext cx="10515600" cy="688257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Norma de Compras de Serviços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1660" y="2721604"/>
            <a:ext cx="6311528" cy="1081715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/>
              <a:t>Saiba como funciona o processo de compras de serviços. </a:t>
            </a:r>
          </a:p>
        </p:txBody>
      </p:sp>
    </p:spTree>
    <p:extLst>
      <p:ext uri="{BB962C8B-B14F-4D97-AF65-F5344CB8AC3E}">
        <p14:creationId xmlns:p14="http://schemas.microsoft.com/office/powerpoint/2010/main" val="155159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6596"/>
            <a:ext cx="10515600" cy="627652"/>
          </a:xfrm>
        </p:spPr>
        <p:txBody>
          <a:bodyPr/>
          <a:lstStyle/>
          <a:p>
            <a:r>
              <a:rPr lang="pt-BR" sz="3700" dirty="0"/>
              <a:t>Recebimento e Abertura de Propostas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A Área de Compras adotará procedimentos para recebimento e abertura de propostas que garantam idoneidade, igualdade de concorrência e sigilo adequado aos processos de aquisição;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</a:pPr>
            <a:endParaRPr lang="pt-BR" sz="300" dirty="0"/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O fornecedor enviará a proposta técnica e orçamentária em atendimento ao Memorial Descritivo (MD), o qual é personalizado de acordo com a demanda da Área Solicitante e o Parecer Técnico do setor de EHS.</a:t>
            </a:r>
          </a:p>
        </p:txBody>
      </p:sp>
    </p:spTree>
    <p:extLst>
      <p:ext uri="{BB962C8B-B14F-4D97-AF65-F5344CB8AC3E}">
        <p14:creationId xmlns:p14="http://schemas.microsoft.com/office/powerpoint/2010/main" val="259929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6596"/>
            <a:ext cx="10515600" cy="627652"/>
          </a:xfrm>
        </p:spPr>
        <p:txBody>
          <a:bodyPr/>
          <a:lstStyle/>
          <a:p>
            <a:r>
              <a:rPr lang="pt-BR" sz="3700" dirty="0"/>
              <a:t>Equalização e Negociação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3200" b="1" dirty="0"/>
              <a:t>Processo de negociação: </a:t>
            </a:r>
            <a:r>
              <a:rPr lang="pt-BR" sz="3200" dirty="0"/>
              <a:t>Após concluída a fase de validação técnica, financeira, o Comprador responsável analisará as propostas comerciais e seguirá com o processo de negociação.</a:t>
            </a:r>
            <a:endParaRPr lang="pt-BR" sz="32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9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6596"/>
            <a:ext cx="10515600" cy="627652"/>
          </a:xfrm>
        </p:spPr>
        <p:txBody>
          <a:bodyPr/>
          <a:lstStyle/>
          <a:p>
            <a:r>
              <a:rPr lang="pt-BR" sz="3700" dirty="0"/>
              <a:t>Equalização e Negociação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300" b="1" dirty="0"/>
              <a:t>Seguro para cobertura de riscos: </a:t>
            </a:r>
            <a:r>
              <a:rPr lang="pt-BR" sz="2300" dirty="0"/>
              <a:t>Se o processo de contratação indicar a necessidade de Seguro, a Apólice deverá ser enviada pelo fornecedor para aprovação prévia da Tesouraria da Mosaic Fertilizantes;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pt-BR" sz="300" dirty="0"/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300" b="1" dirty="0"/>
              <a:t>Anticorrupção: </a:t>
            </a:r>
            <a:r>
              <a:rPr lang="pt-BR" sz="2300" dirty="0"/>
              <a:t>Todo o processo deve conter a análise de anticorrupção. Os possíveis fornecedores deverão preencher o formulário FCPA enviado junto à carta convite. Se o resultado indicar que o fornecedor terá interação com órgão público, o Jurídico deverá ser acionado para aprovação do Fornecedor e inclusão de clausula específica no contrato.</a:t>
            </a:r>
          </a:p>
        </p:txBody>
      </p:sp>
    </p:spTree>
    <p:extLst>
      <p:ext uri="{BB962C8B-B14F-4D97-AF65-F5344CB8AC3E}">
        <p14:creationId xmlns:p14="http://schemas.microsoft.com/office/powerpoint/2010/main" val="308362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6596"/>
            <a:ext cx="10515600" cy="627652"/>
          </a:xfrm>
        </p:spPr>
        <p:txBody>
          <a:bodyPr/>
          <a:lstStyle/>
          <a:p>
            <a:r>
              <a:rPr lang="pt-BR" sz="3700" dirty="0"/>
              <a:t>Homologação e Formalização da Aquisição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900" b="1" dirty="0"/>
              <a:t>Emissão do Relatório de Homologação: </a:t>
            </a:r>
            <a:r>
              <a:rPr lang="pt-BR" sz="2900" dirty="0"/>
              <a:t>Após concluída a etapa de negociação comercial e definida a empresa vencedora da concorrência, será solicitado a aprovação do processo de aquisição através da emissão do Relatório de Homologação de Serviço.</a:t>
            </a:r>
          </a:p>
        </p:txBody>
      </p:sp>
    </p:spTree>
    <p:extLst>
      <p:ext uri="{BB962C8B-B14F-4D97-AF65-F5344CB8AC3E}">
        <p14:creationId xmlns:p14="http://schemas.microsoft.com/office/powerpoint/2010/main" val="142662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6596"/>
            <a:ext cx="10515600" cy="627652"/>
          </a:xfrm>
        </p:spPr>
        <p:txBody>
          <a:bodyPr/>
          <a:lstStyle/>
          <a:p>
            <a:r>
              <a:rPr lang="pt-BR" sz="3700" dirty="0"/>
              <a:t>Homologação e Formalização da Aquisição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Comunicação do Resultado;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</a:pPr>
            <a:endParaRPr lang="pt-BR" sz="300" dirty="0"/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Comunicação do encerramento do processo de concorrência aos demais participantes, sem a necessidade de ser formalizado o vencedor.</a:t>
            </a:r>
          </a:p>
        </p:txBody>
      </p:sp>
    </p:spTree>
    <p:extLst>
      <p:ext uri="{BB962C8B-B14F-4D97-AF65-F5344CB8AC3E}">
        <p14:creationId xmlns:p14="http://schemas.microsoft.com/office/powerpoint/2010/main" val="268989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6596"/>
            <a:ext cx="10515600" cy="627652"/>
          </a:xfrm>
        </p:spPr>
        <p:txBody>
          <a:bodyPr/>
          <a:lstStyle/>
          <a:p>
            <a:r>
              <a:rPr lang="pt-BR" sz="3700" dirty="0"/>
              <a:t>Diligenciamento e Recebimento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500" dirty="0"/>
              <a:t>Após aprovação e formalização da aquisição dos serviços, a Área Requisitante entrará em contato direto com a empresa fornecedora;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</a:pPr>
            <a:endParaRPr lang="pt-BR" sz="300" dirty="0"/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500" dirty="0"/>
              <a:t>Quando se tratar de serviços externos, ou seja, realizados nas dependências do Fornecedor (conserto de máquinas e equipamentos, calibração de instrumentos, modificação de equipamentos) ou transferência e demonstração, o fornecedor emitirá a NF para remessa do equipamento.</a:t>
            </a:r>
          </a:p>
        </p:txBody>
      </p:sp>
    </p:spTree>
    <p:extLst>
      <p:ext uri="{BB962C8B-B14F-4D97-AF65-F5344CB8AC3E}">
        <p14:creationId xmlns:p14="http://schemas.microsoft.com/office/powerpoint/2010/main" val="22668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6596"/>
            <a:ext cx="10515600" cy="627652"/>
          </a:xfrm>
        </p:spPr>
        <p:txBody>
          <a:bodyPr/>
          <a:lstStyle/>
          <a:p>
            <a:r>
              <a:rPr lang="pt-BR" sz="3700" dirty="0"/>
              <a:t>Acompanhamento e Aditamento de Contratos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Havendo modificação das condições contratuais, deverá essa ser averbada em todos os documentos relacionados, tais como: Contrato Básico, Pedido de Compra, Apólice de Seguros, Carta de Fiança Bancária, Contrato físico,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4008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66297" y="164823"/>
            <a:ext cx="6590730" cy="1528023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005695"/>
                </a:solidFill>
              </a:rPr>
              <a:t>Ficou com dúvidas?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533399" y="1638254"/>
            <a:ext cx="6456526" cy="3950631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Clr>
                <a:schemeClr val="accent2"/>
              </a:buClr>
            </a:pPr>
            <a:r>
              <a:rPr lang="pt-BR" sz="2700" dirty="0" smtClean="0"/>
              <a:t>Para mais informações, entre em contato com a equipe responsável:</a:t>
            </a:r>
          </a:p>
          <a:p>
            <a:pPr>
              <a:spcAft>
                <a:spcPts val="800"/>
              </a:spcAft>
              <a:buClr>
                <a:schemeClr val="accent2"/>
              </a:buClr>
            </a:pPr>
            <a:endParaRPr lang="pt-BR" sz="100" dirty="0" smtClean="0"/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500" u="sng" dirty="0"/>
              <a:t>Rosangela Pais</a:t>
            </a:r>
            <a:r>
              <a:rPr lang="pt-BR" sz="2500" dirty="0"/>
              <a:t/>
            </a:r>
            <a:br>
              <a:rPr lang="pt-BR" sz="2500" dirty="0"/>
            </a:br>
            <a:r>
              <a:rPr lang="pt-BR" sz="2500" b="1" dirty="0"/>
              <a:t>E-mail:</a:t>
            </a:r>
            <a:r>
              <a:rPr lang="pt-BR" sz="2500" dirty="0"/>
              <a:t> </a:t>
            </a:r>
            <a:r>
              <a:rPr lang="pt-BR" sz="2500" dirty="0" smtClean="0">
                <a:hlinkClick r:id="rId2"/>
              </a:rPr>
              <a:t>rmarme@mosaicco.com</a:t>
            </a:r>
            <a:r>
              <a:rPr lang="pt-BR" sz="2500" dirty="0" smtClean="0"/>
              <a:t> </a:t>
            </a:r>
            <a:endParaRPr lang="pt-BR" sz="2500" dirty="0" smtClean="0"/>
          </a:p>
          <a:p>
            <a:pPr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</a:pPr>
            <a:endParaRPr lang="pt-BR" sz="100" dirty="0"/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500" u="sng" dirty="0"/>
              <a:t>Janaina Silva</a:t>
            </a:r>
            <a:r>
              <a:rPr lang="pt-BR" sz="2500" dirty="0"/>
              <a:t/>
            </a:r>
            <a:br>
              <a:rPr lang="pt-BR" sz="2500" dirty="0"/>
            </a:br>
            <a:r>
              <a:rPr lang="pt-BR" sz="2500" b="1" dirty="0"/>
              <a:t>E-mail:</a:t>
            </a:r>
            <a:r>
              <a:rPr lang="pt-BR" sz="2500" dirty="0"/>
              <a:t> </a:t>
            </a:r>
            <a:r>
              <a:rPr lang="pt-BR" sz="2500" dirty="0" smtClean="0">
                <a:hlinkClick r:id="rId3"/>
              </a:rPr>
              <a:t>janaina.silva@mosaicco.com</a:t>
            </a:r>
            <a:r>
              <a:rPr lang="pt-BR" sz="2500" dirty="0" smtClean="0"/>
              <a:t> </a:t>
            </a:r>
            <a:endParaRPr 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10331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2" y="515208"/>
            <a:ext cx="6545239" cy="627652"/>
          </a:xfrm>
        </p:spPr>
        <p:txBody>
          <a:bodyPr/>
          <a:lstStyle/>
          <a:p>
            <a:r>
              <a:rPr lang="en-US" sz="4400" dirty="0">
                <a:solidFill>
                  <a:srgbClr val="005695"/>
                </a:solidFill>
              </a:rPr>
              <a:t>Objetivo</a:t>
            </a:r>
            <a:endParaRPr lang="en-US" sz="4000" dirty="0">
              <a:solidFill>
                <a:srgbClr val="00569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7143" y="1443800"/>
            <a:ext cx="6258634" cy="326467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7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100" dirty="0"/>
              <a:t>Estabelecer as diretrizes gerais, atribuições e responsabilidades da atividade de análise e distribuição de requisições, contratação de serviços e aditamentos contratuais, garantindo que estejam alinhados com os princípios éticos e com as Políticas Globais da empresa.</a:t>
            </a:r>
          </a:p>
        </p:txBody>
      </p:sp>
    </p:spTree>
    <p:extLst>
      <p:ext uri="{BB962C8B-B14F-4D97-AF65-F5344CB8AC3E}">
        <p14:creationId xmlns:p14="http://schemas.microsoft.com/office/powerpoint/2010/main" val="267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67237"/>
            <a:ext cx="10515600" cy="627652"/>
          </a:xfrm>
        </p:spPr>
        <p:txBody>
          <a:bodyPr/>
          <a:lstStyle/>
          <a:p>
            <a:r>
              <a:rPr lang="pt-BR" sz="3200" dirty="0"/>
              <a:t>Fluxo de Contratação de</a:t>
            </a:r>
            <a:br>
              <a:rPr lang="pt-BR" sz="3200" dirty="0"/>
            </a:br>
            <a:r>
              <a:rPr lang="pt-BR" sz="3200" dirty="0"/>
              <a:t>Fornecedores de Serviços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5965856"/>
              </p:ext>
            </p:extLst>
          </p:nvPr>
        </p:nvGraphicFramePr>
        <p:xfrm>
          <a:off x="286602" y="1737878"/>
          <a:ext cx="11655189" cy="191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8719472"/>
              </p:ext>
            </p:extLst>
          </p:nvPr>
        </p:nvGraphicFramePr>
        <p:xfrm>
          <a:off x="286602" y="3931900"/>
          <a:ext cx="11655189" cy="21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286602" y="1685593"/>
            <a:ext cx="2239849" cy="456804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Primeira Etapa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552209" y="1685593"/>
            <a:ext cx="2188333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Segunda Etapa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740542" y="1685593"/>
            <a:ext cx="2214091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Terceira Etapa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968591" y="1685593"/>
            <a:ext cx="2214091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Quarta Etapa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9182682" y="1685593"/>
            <a:ext cx="2171119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Quinta Etapa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96217" y="3983233"/>
            <a:ext cx="2230234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Sexta Etapa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536066" y="3983416"/>
            <a:ext cx="2204476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Sétima Etapa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763036" y="4002125"/>
            <a:ext cx="2191597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Oitava Etapa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6964253" y="3983233"/>
            <a:ext cx="2204471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Nona Etapa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9166005" y="3996295"/>
            <a:ext cx="2226430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Décima Etapa</a:t>
            </a:r>
          </a:p>
        </p:txBody>
      </p:sp>
    </p:spTree>
    <p:extLst>
      <p:ext uri="{BB962C8B-B14F-4D97-AF65-F5344CB8AC3E}">
        <p14:creationId xmlns:p14="http://schemas.microsoft.com/office/powerpoint/2010/main" val="415799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515600" cy="627652"/>
          </a:xfrm>
        </p:spPr>
        <p:txBody>
          <a:bodyPr/>
          <a:lstStyle/>
          <a:p>
            <a:r>
              <a:rPr lang="pt-BR" dirty="0"/>
              <a:t>Requisição de Compras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A partir da identificação de necessidade da contratação de serviço, a Mosaic Fertilizantes convidará através de indicações e/ou da lista de cadastros de fornecedores no Mercado Eletrônico e selecionará os que atendem aos critérios de contratação para execução do serviço.</a:t>
            </a:r>
          </a:p>
        </p:txBody>
      </p:sp>
    </p:spTree>
    <p:extLst>
      <p:ext uri="{BB962C8B-B14F-4D97-AF65-F5344CB8AC3E}">
        <p14:creationId xmlns:p14="http://schemas.microsoft.com/office/powerpoint/2010/main" val="258144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649754" cy="627652"/>
          </a:xfrm>
        </p:spPr>
        <p:txBody>
          <a:bodyPr/>
          <a:lstStyle/>
          <a:p>
            <a:r>
              <a:rPr lang="pt-BR" sz="3550" dirty="0"/>
              <a:t>Cadastro de Fornecedor no Mercado Eletrônico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750" dirty="0"/>
              <a:t>Para mais informações de como se cadastrar como fornecedor da Mosaic no Mercado Eletrônico, acesse o link a seguir: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750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="" xmlns:a16="http://schemas.microsoft.com/office/drawing/2014/main" id="{99DFF2C3-8EE9-3B4E-A044-802E0317E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29831"/>
              </p:ext>
            </p:extLst>
          </p:nvPr>
        </p:nvGraphicFramePr>
        <p:xfrm>
          <a:off x="3994547" y="2891968"/>
          <a:ext cx="4202907" cy="29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5346330" imgH="3778243" progId="Acrobat.Document.DC">
                  <p:embed/>
                </p:oleObj>
              </mc:Choice>
              <mc:Fallback>
                <p:oleObj name="Acrobat Document" r:id="rId4" imgW="5346330" imgH="3778243" progId="Acrobat.Document.DC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="" xmlns:a16="http://schemas.microsoft.com/office/drawing/2014/main" id="{99DFF2C3-8EE9-3B4E-A044-802E0317E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4547" y="2891968"/>
                        <a:ext cx="4202907" cy="29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FD4403E-74AC-BC16-E90B-325ADF2F344C}"/>
              </a:ext>
            </a:extLst>
          </p:cNvPr>
          <p:cNvSpPr txBox="1"/>
          <p:nvPr/>
        </p:nvSpPr>
        <p:spPr>
          <a:xfrm>
            <a:off x="2863808" y="5915108"/>
            <a:ext cx="65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Manual de Cadastro de Fornecedor MOSAIC</a:t>
            </a:r>
            <a:endParaRPr lang="pt-B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0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9169"/>
            <a:ext cx="10515600" cy="627652"/>
          </a:xfrm>
        </p:spPr>
        <p:txBody>
          <a:bodyPr/>
          <a:lstStyle/>
          <a:p>
            <a:r>
              <a:rPr lang="pt-BR" sz="3100" dirty="0"/>
              <a:t>Lista de Documentos necessários para</a:t>
            </a:r>
            <a:br>
              <a:rPr lang="pt-BR" sz="3100" dirty="0"/>
            </a:br>
            <a:r>
              <a:rPr lang="pt-BR" sz="3100" dirty="0"/>
              <a:t>participar do processo de compras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164166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Cartão CNPJ;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Comprovante Bancário.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38201" y="3354604"/>
            <a:ext cx="10515600" cy="2742673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pt-BR" sz="2700" dirty="0"/>
              <a:t>Poderão ser solicitadas documentações complementares a depender do objeto de compra, valor do processo de aquisição e tipo de serviço a ser executado na Mosaic Fertilizantes.</a:t>
            </a:r>
          </a:p>
        </p:txBody>
      </p:sp>
    </p:spTree>
    <p:extLst>
      <p:ext uri="{BB962C8B-B14F-4D97-AF65-F5344CB8AC3E}">
        <p14:creationId xmlns:p14="http://schemas.microsoft.com/office/powerpoint/2010/main" val="62978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515600" cy="627652"/>
          </a:xfrm>
        </p:spPr>
        <p:txBody>
          <a:bodyPr/>
          <a:lstStyle/>
          <a:p>
            <a:r>
              <a:rPr lang="pt-BR" sz="3700" dirty="0"/>
              <a:t>Seleção de Fornecedores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0" y="1371996"/>
            <a:ext cx="10515601" cy="475488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350" dirty="0"/>
              <a:t>Visando garantir a competitividade no processo de aquisição, fornecedores serão convidados à participarem do processo concorrencial; 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00" dirty="0"/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350" dirty="0"/>
              <a:t>Serão incluídos na seleção de empresas a serem convidadas a participar do processo de Tomada de Preços (cotação):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100" dirty="0"/>
              <a:t>Fornecedores indicados por profissionais de Suprimentos;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100" dirty="0"/>
              <a:t>Fornecedores indicados pelas Áreas Requisitantes;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100" dirty="0"/>
              <a:t>Fornecedores cadastrados na base de fornecedores (Portal do Mercado Eletrônico).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80003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515600" cy="627652"/>
          </a:xfrm>
        </p:spPr>
        <p:txBody>
          <a:bodyPr/>
          <a:lstStyle/>
          <a:p>
            <a:r>
              <a:rPr lang="pt-BR" sz="3700" dirty="0"/>
              <a:t>Seleção de Fornecedores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5"/>
            <a:ext cx="10515600" cy="4987861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2900" dirty="0"/>
              <a:t>É</a:t>
            </a:r>
            <a:r>
              <a:rPr lang="pt-BR" sz="2900" b="1" dirty="0"/>
              <a:t> proibida </a:t>
            </a:r>
            <a:r>
              <a:rPr lang="pt-BR" sz="2900" dirty="0"/>
              <a:t>a contratação de fornecedores que se enquadram nos critérios abaixo: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500" dirty="0"/>
              <a:t>Empresas cujos sócios-acionistas sejam empregados da Mosaic Fertilizantes ou parentes de 1º grau;</a:t>
            </a:r>
            <a:endParaRPr lang="pt-BR" sz="200" dirty="0"/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500" dirty="0"/>
              <a:t>Fornecedor bloqueado no cadastro da Mosaic Fertilizantes por situação fiscal irregular no cadastro nas Secretarias das Fazendas Estaduais e Federais.</a:t>
            </a:r>
          </a:p>
        </p:txBody>
      </p:sp>
    </p:spTree>
    <p:extLst>
      <p:ext uri="{BB962C8B-B14F-4D97-AF65-F5344CB8AC3E}">
        <p14:creationId xmlns:p14="http://schemas.microsoft.com/office/powerpoint/2010/main" val="227242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515600" cy="627652"/>
          </a:xfrm>
        </p:spPr>
        <p:txBody>
          <a:bodyPr/>
          <a:lstStyle/>
          <a:p>
            <a:r>
              <a:rPr lang="pt-BR" sz="3700" dirty="0"/>
              <a:t>Seleção de Fornecedores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5274464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Para aquisições de serviços potenciais causadores de impactos à Saúde e Segurança do empregado e/ou ao Meio Ambiente, enquadrados como críticos pela área de EHS, somente poderão ser contratados fornecedores cadastrados na respectiva lista de serviços e fornecedores homologados;</a:t>
            </a:r>
          </a:p>
          <a:p>
            <a:pPr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endParaRPr lang="pt-BR" sz="300" dirty="0"/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É proibida a contratação de fornecedores classificados como microempresas, usualmente denominadas “PJ”;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300" dirty="0"/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Não são recomendadas contratações de serviços medidos por </a:t>
            </a:r>
            <a:r>
              <a:rPr lang="pt-BR" sz="3000" dirty="0" err="1"/>
              <a:t>Hh</a:t>
            </a:r>
            <a:r>
              <a:rPr lang="pt-BR" sz="3000" dirty="0"/>
              <a:t> (Homem-hora), devendo o fornecedor optar pela proposição de empreitada e/ou serviços.</a:t>
            </a:r>
          </a:p>
        </p:txBody>
      </p:sp>
    </p:spTree>
    <p:extLst>
      <p:ext uri="{BB962C8B-B14F-4D97-AF65-F5344CB8AC3E}">
        <p14:creationId xmlns:p14="http://schemas.microsoft.com/office/powerpoint/2010/main" val="1195786987"/>
      </p:ext>
    </p:extLst>
  </p:cSld>
  <p:clrMapOvr>
    <a:masterClrMapping/>
  </p:clrMapOvr>
</p:sld>
</file>

<file path=ppt/theme/theme1.xml><?xml version="1.0" encoding="utf-8"?>
<a:theme xmlns:a="http://schemas.openxmlformats.org/drawingml/2006/main" name="Mosaic PPT Template">
  <a:themeElements>
    <a:clrScheme name="Mosaic">
      <a:dk1>
        <a:sysClr val="windowText" lastClr="000000"/>
      </a:dk1>
      <a:lt1>
        <a:sysClr val="window" lastClr="FFFFFF"/>
      </a:lt1>
      <a:dk2>
        <a:srgbClr val="44748F"/>
      </a:dk2>
      <a:lt2>
        <a:srgbClr val="F2F2F2"/>
      </a:lt2>
      <a:accent1>
        <a:srgbClr val="44748F"/>
      </a:accent1>
      <a:accent2>
        <a:srgbClr val="005695"/>
      </a:accent2>
      <a:accent3>
        <a:srgbClr val="005953"/>
      </a:accent3>
      <a:accent4>
        <a:srgbClr val="6D8D23"/>
      </a:accent4>
      <a:accent5>
        <a:srgbClr val="E77C1D"/>
      </a:accent5>
      <a:accent6>
        <a:srgbClr val="BA5915"/>
      </a:accent6>
      <a:hlink>
        <a:srgbClr val="974806"/>
      </a:hlink>
      <a:folHlink>
        <a:srgbClr val="9748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E629DFA0-B239-4212-A5AD-027088DEEDDD}"/>
    </a:ext>
  </a:extLst>
</a:theme>
</file>

<file path=ppt/theme/theme2.xml><?xml version="1.0" encoding="utf-8"?>
<a:theme xmlns:a="http://schemas.openxmlformats.org/drawingml/2006/main" name="Dotted Rule">
  <a:themeElements>
    <a:clrScheme name="Mosaic">
      <a:dk1>
        <a:sysClr val="windowText" lastClr="000000"/>
      </a:dk1>
      <a:lt1>
        <a:sysClr val="window" lastClr="FFFFFF"/>
      </a:lt1>
      <a:dk2>
        <a:srgbClr val="44748F"/>
      </a:dk2>
      <a:lt2>
        <a:srgbClr val="F2F2F2"/>
      </a:lt2>
      <a:accent1>
        <a:srgbClr val="44748F"/>
      </a:accent1>
      <a:accent2>
        <a:srgbClr val="005695"/>
      </a:accent2>
      <a:accent3>
        <a:srgbClr val="005953"/>
      </a:accent3>
      <a:accent4>
        <a:srgbClr val="6D8D23"/>
      </a:accent4>
      <a:accent5>
        <a:srgbClr val="E77C1D"/>
      </a:accent5>
      <a:accent6>
        <a:srgbClr val="BA5915"/>
      </a:accent6>
      <a:hlink>
        <a:srgbClr val="974806"/>
      </a:hlink>
      <a:folHlink>
        <a:srgbClr val="9748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42D72398-DDB7-400A-82E3-4B104F4E9EC2}"/>
    </a:ext>
  </a:extLst>
</a:theme>
</file>

<file path=ppt/theme/theme3.xml><?xml version="1.0" encoding="utf-8"?>
<a:theme xmlns:a="http://schemas.openxmlformats.org/drawingml/2006/main" name="Full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E8EA2BC2-E4B9-48A2-BDB8-5E561CD23A5B}"/>
    </a:ext>
  </a:extLst>
</a:theme>
</file>

<file path=ppt/theme/theme4.xml><?xml version="1.0" encoding="utf-8"?>
<a:theme xmlns:a="http://schemas.openxmlformats.org/drawingml/2006/main" name="Sid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F3A505F3-A76E-4AC2-9AEF-823259EE4146}"/>
    </a:ext>
  </a:extLst>
</a:theme>
</file>

<file path=ppt/theme/theme5.xml><?xml version="1.0" encoding="utf-8"?>
<a:theme xmlns:a="http://schemas.openxmlformats.org/drawingml/2006/main" name="Corner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94EA01ED-C120-4133-9605-4365941FE9A4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Mosaic_PPT_Template_Br_F_Baixa_2</Template>
  <TotalTime>2573</TotalTime>
  <Words>842</Words>
  <Application>Microsoft Office PowerPoint</Application>
  <PresentationFormat>Widescreen</PresentationFormat>
  <Paragraphs>81</Paragraphs>
  <Slides>18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Calibri</vt:lpstr>
      <vt:lpstr>Wingdings</vt:lpstr>
      <vt:lpstr>Mosaic PPT Template</vt:lpstr>
      <vt:lpstr>Dotted Rule</vt:lpstr>
      <vt:lpstr>Full Image</vt:lpstr>
      <vt:lpstr>Side Image</vt:lpstr>
      <vt:lpstr>Corner Image</vt:lpstr>
      <vt:lpstr>Acrobat Document</vt:lpstr>
      <vt:lpstr>Tem interesse em ser fornecedor de serviços da Mosaic Fertilizantes?</vt:lpstr>
      <vt:lpstr>Objetivo</vt:lpstr>
      <vt:lpstr>Fluxo de Contratação de Fornecedores de Serviços</vt:lpstr>
      <vt:lpstr>Requisição de Compras</vt:lpstr>
      <vt:lpstr>Cadastro de Fornecedor no Mercado Eletrônico</vt:lpstr>
      <vt:lpstr>Lista de Documentos necessários para participar do processo de compras</vt:lpstr>
      <vt:lpstr>Seleção de Fornecedores</vt:lpstr>
      <vt:lpstr>Seleção de Fornecedores</vt:lpstr>
      <vt:lpstr>Seleção de Fornecedores</vt:lpstr>
      <vt:lpstr>Recebimento e Abertura de Propostas</vt:lpstr>
      <vt:lpstr>Equalização e Negociação</vt:lpstr>
      <vt:lpstr>Equalização e Negociação</vt:lpstr>
      <vt:lpstr>Homologação e Formalização da Aquisição</vt:lpstr>
      <vt:lpstr>Homologação e Formalização da Aquisição</vt:lpstr>
      <vt:lpstr>Diligenciamento e Recebimento</vt:lpstr>
      <vt:lpstr>Acompanhamento e Aditamento de Contratos</vt:lpstr>
      <vt:lpstr>Apresentação do PowerPoint</vt:lpstr>
      <vt:lpstr>Apresentação do PowerPoint</vt:lpstr>
    </vt:vector>
  </TitlesOfParts>
  <Company>Mosaic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Divulgação Fornecedores</dc:title>
  <dc:creator>Isadora  Castro;Diego Cunha Fidelis</dc:creator>
  <cp:keywords>Integratio Mediação Social e Sustentabilidade</cp:keywords>
  <cp:lastModifiedBy>Conta da Microsoft</cp:lastModifiedBy>
  <cp:revision>122</cp:revision>
  <dcterms:created xsi:type="dcterms:W3CDTF">2022-12-20T14:09:29Z</dcterms:created>
  <dcterms:modified xsi:type="dcterms:W3CDTF">2023-02-07T13:11:08Z</dcterms:modified>
</cp:coreProperties>
</file>